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0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05469-B336-45B9-F195-EB965A7D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8212B0-7C26-D0C0-47C9-B97D4D9B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6D656-930C-B5CF-2317-2532A600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40E40-5AAF-627A-8916-5AE85C0D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167EF-252B-6861-B0EA-903BDDB2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56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15CEF-F399-0A8E-5E8E-83FD0C4C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9E2D50-5829-87B3-9908-7519E191F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9E09A2-BA8D-3305-7113-0C0EF484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57BFF-9BD4-9DAD-4775-AE584913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A04A3-7DD8-945B-5ED2-F8F5DD15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3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5A5F81-281D-0350-F633-62C296BE0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D9DD8D-C258-DB3C-E93B-6DABD7E9E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2368A-60EF-2F44-4ADC-9F01C0BD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D53DC-0F28-9EA9-FE6F-25246CC3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750B2-2C92-20CD-877A-174A6BB6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8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3C121-C081-D987-5818-1FD868F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21FC6-6BB2-1AAF-4586-F7B46BF72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94E87C-523A-CCCC-3C29-93F403FD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FB73F-6504-952F-2BD1-7BCC814D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3B7A9-438C-F431-7BF7-EA35A937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8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3D18A-001A-B7CA-8604-7F42402E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244E7-FC45-6ACC-F890-9433AC21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54BDE-972A-B84B-BC8D-7C5C860F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C37EC-2305-8E0A-43A1-C249F6A1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0194D8-2549-5079-BD04-88576F01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2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A9E1D-73AC-396F-25D7-388641C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EA565-B547-9856-58C8-68D56F99D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A73C8F-1477-7ED5-50DB-FD06A01AC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20D743-78B6-7521-1DD6-C126B7A9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291F8-0144-8FB2-FF2F-D7335E15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5E881-0CA3-C9E7-509B-DB5C366D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8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B44B0-516A-30EA-2F19-C62B5DC1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33A95-4AB3-2A1B-F37E-B1F9162C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69E5B-167B-5343-E4EE-A51E8926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14A074-F7DC-3C03-1B0C-B3CF44588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A234F4-9F9A-533F-A106-6306F6D0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5A00AE-C8F8-E8BE-EE4C-1DAF609B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614055-587C-6F01-7F83-730F2F86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0FB260-B3CF-108D-D58E-F38D20A7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5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D47A6-6EA0-E403-2E69-22C39F15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157FFD-B720-442F-740B-5E461961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BFAE1-B5F2-EA71-5D02-46DFC3D5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A80B9-845B-ECD4-3DFC-607652F8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33DA5A-FD8D-12B2-51B0-06B1FAF4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128F6F-65DE-2A1B-EE10-171F6F94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9DF7EE-D515-24D6-3645-563199C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9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4E0B5-9529-F6AA-4443-D8BEA029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0930E-FD48-F2EC-B655-0272720EF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80DA56-305F-B5D9-B0E0-CFD0D817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55E816-BDBC-0369-C8F0-C2EB91B2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71B327-6BD5-9232-8409-8341A006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BE679-D14A-9B79-8EEA-B77B5D0C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4C55-2299-F46C-687A-1B3F0E71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BB311B-9726-9CA6-587F-C5008CCA7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A5314D-7473-C450-86A9-E85EC69E6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223829-5E51-8028-18F8-B42AEB2C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5F0EB-C7C5-9AF3-1398-659AF00D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2466A-49DB-BA3E-73DE-DCF407F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5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0BAA3A-E7C0-7189-5937-4F9C22AD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EB757E-79B9-9AA8-0FED-544B0111D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0DB92-827B-91DE-75E3-5898A8683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3ED6F-FAE8-4C1B-BEB0-32AA38C94B53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136CB-526F-0439-5CDD-D11F06C01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9682D-21F6-C3F1-4337-F35D676E9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FBE50-2C02-40BF-BEC6-C18824AC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2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DBB10C-D089-A2CC-7198-E854FDD235A1}"/>
              </a:ext>
            </a:extLst>
          </p:cNvPr>
          <p:cNvSpPr txBox="1"/>
          <p:nvPr/>
        </p:nvSpPr>
        <p:spPr>
          <a:xfrm>
            <a:off x="103023" y="108780"/>
            <a:ext cx="666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图像处理的方法</a:t>
            </a:r>
            <a:endParaRPr lang="en-US" altLang="zh-CN" sz="32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图像预处理（高斯模糊、形态学开运算）可用可不用，看实际效果（</a:t>
            </a:r>
            <a:r>
              <a:rPr lang="en-US" altLang="zh-CN" sz="2800" dirty="0"/>
              <a:t>739</a:t>
            </a:r>
            <a:r>
              <a:rPr lang="zh-CN" altLang="en-US" sz="2800" dirty="0"/>
              <a:t>行）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0BF8B5-BADD-47C1-3560-4C9C3290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269" y="1093665"/>
            <a:ext cx="3121925" cy="2801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3D95C3-CF5C-C3AD-D9EE-5103E0C7A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"/>
          <a:stretch/>
        </p:blipFill>
        <p:spPr>
          <a:xfrm>
            <a:off x="1245169" y="1555330"/>
            <a:ext cx="2621733" cy="23272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43995D-D45F-80BB-1E35-0093CA3687F1}"/>
              </a:ext>
            </a:extLst>
          </p:cNvPr>
          <p:cNvSpPr txBox="1"/>
          <p:nvPr/>
        </p:nvSpPr>
        <p:spPr>
          <a:xfrm>
            <a:off x="7285269" y="570445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转灰度图</a:t>
            </a:r>
            <a:endParaRPr lang="en-US" altLang="zh-CN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2B8A45-9C84-BB9E-5F45-055CDA384281}"/>
              </a:ext>
            </a:extLst>
          </p:cNvPr>
          <p:cNvSpPr txBox="1"/>
          <p:nvPr/>
        </p:nvSpPr>
        <p:spPr>
          <a:xfrm>
            <a:off x="103023" y="4052887"/>
            <a:ext cx="6764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裁剪图像（并画出切割区域）（</a:t>
            </a:r>
            <a:r>
              <a:rPr lang="en-US" altLang="zh-CN" sz="2800" dirty="0"/>
              <a:t>773</a:t>
            </a:r>
            <a:r>
              <a:rPr lang="zh-CN" altLang="en-US" sz="2800" dirty="0"/>
              <a:t>行）</a:t>
            </a:r>
            <a:endParaRPr lang="en-US" altLang="zh-CN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728A64-35CE-A42A-775A-2FB39A3808EC}"/>
              </a:ext>
            </a:extLst>
          </p:cNvPr>
          <p:cNvSpPr txBox="1"/>
          <p:nvPr/>
        </p:nvSpPr>
        <p:spPr>
          <a:xfrm>
            <a:off x="3300948" y="4810228"/>
            <a:ext cx="452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注意切割完后需要加上偏移量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x += left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			             </a:t>
            </a:r>
            <a:r>
              <a:rPr lang="zh-CN" altLang="en-US" sz="2000" dirty="0">
                <a:solidFill>
                  <a:srgbClr val="FF0000"/>
                </a:solidFill>
              </a:rPr>
              <a:t>否则</a:t>
            </a:r>
            <a:r>
              <a:rPr lang="zh-CN" altLang="en-US" sz="2000" b="1" dirty="0">
                <a:solidFill>
                  <a:srgbClr val="FF0000"/>
                </a:solidFill>
              </a:rPr>
              <a:t>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或者直接显示裁剪后画面也行，不过一开始物理矫正会有点不方便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D54635-005A-6A78-CCA9-0628AA1BF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90" y="4052887"/>
            <a:ext cx="3493921" cy="2651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1245D5-B3E2-8FE2-8F15-4121605C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39" y="4641178"/>
            <a:ext cx="2906797" cy="22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06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FF62F18-D10C-CB8C-618C-5B03F8469B63}"/>
              </a:ext>
            </a:extLst>
          </p:cNvPr>
          <p:cNvSpPr txBox="1"/>
          <p:nvPr/>
        </p:nvSpPr>
        <p:spPr>
          <a:xfrm>
            <a:off x="190106" y="330832"/>
            <a:ext cx="11811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</a:t>
            </a:r>
            <a:r>
              <a:rPr lang="zh-CN" altLang="en-US" sz="2400" dirty="0"/>
              <a:t>使用高级的概率检测方法（</a:t>
            </a:r>
            <a:r>
              <a:rPr lang="en-US" altLang="zh-CN" sz="2400" dirty="0"/>
              <a:t>610</a:t>
            </a:r>
            <a:r>
              <a:rPr lang="zh-CN" altLang="en-US" sz="2400"/>
              <a:t>行），</a:t>
            </a:r>
            <a:r>
              <a:rPr lang="zh-CN" altLang="en-US" sz="2400" dirty="0"/>
              <a:t>因为学过深度学习，所以加入了</a:t>
            </a:r>
            <a:r>
              <a:rPr lang="zh-CN" altLang="en-US" sz="2400" dirty="0">
                <a:solidFill>
                  <a:srgbClr val="FF0000"/>
                </a:solidFill>
              </a:rPr>
              <a:t>权重比思想</a:t>
            </a:r>
            <a:r>
              <a:rPr lang="zh-CN" altLang="en-US" sz="2400" dirty="0"/>
              <a:t>，依旧是每个格子独立统计概率，多次检测取概率高的结果。但是计算概率时，大大提高了黑棋和白棋的权重比，降低了无棋子的权重比。白棋识别比黑棋效果略差，就略微提高一点白棋的权重比。（加入权重比后，识别效果得到大大改善，少量棋子效果还行，棋子一多，由于圆太多，不稳定因素加剧，识别效果会变差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1C5F5-67CB-DB85-3C9E-255EA787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5"/>
          <a:stretch/>
        </p:blipFill>
        <p:spPr>
          <a:xfrm>
            <a:off x="113121" y="2560600"/>
            <a:ext cx="7799111" cy="4055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F9FEA7-6DE1-D2FA-8B5B-A0166464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40" y="2380543"/>
            <a:ext cx="9239839" cy="44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FF0385-6BC2-F116-8813-58BB49B461E1}"/>
              </a:ext>
            </a:extLst>
          </p:cNvPr>
          <p:cNvSpPr txBox="1"/>
          <p:nvPr/>
        </p:nvSpPr>
        <p:spPr>
          <a:xfrm>
            <a:off x="254522" y="283331"/>
            <a:ext cx="919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歪门邪道不可取，还得老老实实想新的视觉方案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96F718-E6BC-9E6A-858A-5192AD6FB77A}"/>
              </a:ext>
            </a:extLst>
          </p:cNvPr>
          <p:cNvSpPr txBox="1"/>
          <p:nvPr/>
        </p:nvSpPr>
        <p:spPr>
          <a:xfrm>
            <a:off x="254522" y="1152011"/>
            <a:ext cx="11849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方案一：不使用</a:t>
            </a:r>
            <a:r>
              <a:rPr lang="en-US" altLang="zh-CN" sz="3200" dirty="0"/>
              <a:t>OpenCV</a:t>
            </a:r>
            <a:r>
              <a:rPr lang="zh-CN" altLang="en-US" sz="3200" dirty="0"/>
              <a:t>的</a:t>
            </a:r>
            <a:r>
              <a:rPr lang="en-US" altLang="zh-CN" sz="3200" dirty="0"/>
              <a:t>BGR</a:t>
            </a:r>
            <a:r>
              <a:rPr lang="zh-CN" altLang="en-US" sz="3200" dirty="0"/>
              <a:t>图像，换成</a:t>
            </a:r>
            <a:r>
              <a:rPr lang="en-US" altLang="zh-CN" sz="3200" dirty="0"/>
              <a:t>HSV</a:t>
            </a:r>
            <a:r>
              <a:rPr lang="zh-CN" altLang="en-US" sz="3200" dirty="0"/>
              <a:t>图像试一试，滤过的图像再用圆形检测方案</a:t>
            </a: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D7312-6CA0-CB74-0DB1-CCCA721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13" y="2322349"/>
            <a:ext cx="8515546" cy="3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B29C4A-ACA5-52B0-4F6B-048DD59C500C}"/>
              </a:ext>
            </a:extLst>
          </p:cNvPr>
          <p:cNvSpPr txBox="1"/>
          <p:nvPr/>
        </p:nvSpPr>
        <p:spPr>
          <a:xfrm>
            <a:off x="0" y="294172"/>
            <a:ext cx="1245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方案二：大道至简，直接获取每个小方格的内接圆的颜色平均值（这里用的是</a:t>
            </a:r>
            <a:r>
              <a:rPr lang="en-US" altLang="zh-CN" sz="3200" dirty="0"/>
              <a:t>RGB</a:t>
            </a:r>
            <a:r>
              <a:rPr lang="zh-CN" altLang="en-US" sz="3200" dirty="0"/>
              <a:t>，也可以自己换成</a:t>
            </a:r>
            <a:r>
              <a:rPr lang="en-US" altLang="zh-CN" sz="3200" dirty="0"/>
              <a:t>BGR</a:t>
            </a:r>
            <a:r>
              <a:rPr lang="zh-CN" altLang="en-US" sz="3200" dirty="0"/>
              <a:t>试一试）</a:t>
            </a:r>
            <a:r>
              <a:rPr lang="en-US" altLang="zh-CN" sz="3200" dirty="0"/>
              <a:t>927</a:t>
            </a:r>
            <a:r>
              <a:rPr lang="zh-CN" altLang="en-US" sz="3200" dirty="0"/>
              <a:t>、</a:t>
            </a:r>
            <a:r>
              <a:rPr lang="en-US" altLang="zh-CN" sz="3200" dirty="0"/>
              <a:t>995</a:t>
            </a:r>
            <a:r>
              <a:rPr lang="zh-CN" altLang="en-US" sz="3200" dirty="0"/>
              <a:t>行，取阈值的时候把当前格子的颜色平均值（</a:t>
            </a:r>
            <a:r>
              <a:rPr lang="en-US" altLang="zh-CN" sz="3200" dirty="0"/>
              <a:t>RGB</a:t>
            </a:r>
            <a:r>
              <a:rPr lang="zh-CN" altLang="en-US" sz="3200" dirty="0"/>
              <a:t>都试一试）直接打印在格子上。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38A72-7D34-4B3A-95F6-BC8CB597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5" y="1863832"/>
            <a:ext cx="6296904" cy="47917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D316DA-C047-096F-EA2B-2BC040E565FB}"/>
              </a:ext>
            </a:extLst>
          </p:cNvPr>
          <p:cNvSpPr txBox="1"/>
          <p:nvPr/>
        </p:nvSpPr>
        <p:spPr>
          <a:xfrm>
            <a:off x="7148660" y="2313127"/>
            <a:ext cx="4691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最后统计得到，黑棋的</a:t>
            </a:r>
            <a:r>
              <a:rPr lang="en-US" altLang="zh-CN" sz="3200" dirty="0"/>
              <a:t>R</a:t>
            </a:r>
            <a:r>
              <a:rPr lang="zh-CN" altLang="en-US" sz="3200" dirty="0"/>
              <a:t>值与背景不明显，取</a:t>
            </a:r>
            <a:r>
              <a:rPr lang="en-US" altLang="zh-CN" sz="3200" dirty="0"/>
              <a:t>G</a:t>
            </a:r>
            <a:r>
              <a:rPr lang="zh-CN" altLang="en-US" sz="3200" dirty="0"/>
              <a:t>和</a:t>
            </a:r>
            <a:r>
              <a:rPr lang="en-US" altLang="zh-CN" sz="3200" dirty="0"/>
              <a:t>B</a:t>
            </a:r>
            <a:r>
              <a:rPr lang="zh-CN" altLang="en-US" sz="3200" dirty="0"/>
              <a:t>值作为判定黑棋的范围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白棋同理，取用</a:t>
            </a:r>
            <a:r>
              <a:rPr lang="en-US" altLang="zh-CN" sz="3200" dirty="0"/>
              <a:t>R</a:t>
            </a:r>
            <a:r>
              <a:rPr lang="zh-CN" altLang="en-US" sz="3200" dirty="0"/>
              <a:t>和</a:t>
            </a:r>
            <a:r>
              <a:rPr lang="en-US" altLang="zh-CN" sz="3200" dirty="0"/>
              <a:t>G</a:t>
            </a:r>
            <a:r>
              <a:rPr lang="zh-CN" altLang="en-US" sz="3200" dirty="0"/>
              <a:t>值。</a:t>
            </a:r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D89BD2-E22C-3445-F3F0-9AEDDEC6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0" y="0"/>
            <a:ext cx="5141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E296BD-4918-FBB7-DAFB-70A44C4886E3}"/>
              </a:ext>
            </a:extLst>
          </p:cNvPr>
          <p:cNvSpPr txBox="1"/>
          <p:nvPr/>
        </p:nvSpPr>
        <p:spPr>
          <a:xfrm>
            <a:off x="678730" y="294172"/>
            <a:ext cx="11161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固定阈值不稳定，受光线影响大。采用可调阈值的方式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C088F-375C-F984-6C24-FCDFD340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496"/>
            <a:ext cx="11840065" cy="47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BBD3E-0D90-ECA5-E3F0-B8C71632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93" y="1675451"/>
            <a:ext cx="11821213" cy="15956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通过当前的</a:t>
            </a:r>
            <a:r>
              <a:rPr lang="en-US" altLang="zh-CN" dirty="0" err="1"/>
              <a:t>jiugongge</a:t>
            </a:r>
            <a:r>
              <a:rPr lang="zh-CN" altLang="en-US" dirty="0"/>
              <a:t>数组（棋盘状态）判定下一步，把初始设置变量告诉</a:t>
            </a:r>
            <a:r>
              <a:rPr lang="en-US" altLang="zh-CN" dirty="0"/>
              <a:t>AI</a:t>
            </a:r>
            <a:r>
              <a:rPr lang="zh-CN" altLang="en-US" dirty="0"/>
              <a:t>，用</a:t>
            </a:r>
            <a:r>
              <a:rPr lang="en-US" altLang="zh-CN" dirty="0"/>
              <a:t>AI</a:t>
            </a:r>
            <a:r>
              <a:rPr lang="zh-CN" altLang="en-US" dirty="0"/>
              <a:t>来写，</a:t>
            </a:r>
            <a:r>
              <a:rPr lang="en-US" altLang="zh-CN" dirty="0"/>
              <a:t> AI</a:t>
            </a:r>
            <a:r>
              <a:rPr lang="zh-CN" altLang="en-US" dirty="0"/>
              <a:t>使用的</a:t>
            </a:r>
            <a:r>
              <a:rPr lang="en-US" altLang="zh-CN" dirty="0"/>
              <a:t>minimax</a:t>
            </a:r>
            <a:r>
              <a:rPr lang="zh-CN" altLang="en-US" dirty="0"/>
              <a:t>方法。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2F39F9-1C5E-41FC-1DA7-C0B0CB7419D9}"/>
              </a:ext>
            </a:extLst>
          </p:cNvPr>
          <p:cNvSpPr txBox="1">
            <a:spLocks/>
          </p:cNvSpPr>
          <p:nvPr/>
        </p:nvSpPr>
        <p:spPr>
          <a:xfrm>
            <a:off x="185392" y="272429"/>
            <a:ext cx="11821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博弈部分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453653-C6F1-7AFC-9DD9-5A2C9D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33" y="3429000"/>
            <a:ext cx="9138682" cy="30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1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E62CF-B1E7-1A3D-CD4C-1C16EC5A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197963"/>
            <a:ext cx="10539952" cy="1030812"/>
          </a:xfrm>
        </p:spPr>
        <p:txBody>
          <a:bodyPr/>
          <a:lstStyle/>
          <a:p>
            <a:r>
              <a:rPr lang="zh-CN" altLang="en-US" dirty="0"/>
              <a:t>与控制系统对接部分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5BA8845-8276-02AA-D837-8EE20D01992B}"/>
              </a:ext>
            </a:extLst>
          </p:cNvPr>
          <p:cNvSpPr txBox="1">
            <a:spLocks/>
          </p:cNvSpPr>
          <p:nvPr/>
        </p:nvSpPr>
        <p:spPr>
          <a:xfrm>
            <a:off x="348007" y="1228775"/>
            <a:ext cx="6505280" cy="7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1.</a:t>
            </a:r>
            <a:r>
              <a:rPr lang="zh-CN" altLang="en-US" sz="2800" dirty="0"/>
              <a:t>机械臂方案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B1A86E-3EC4-EC49-3D05-407673A9F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6"/>
          <a:stretch/>
        </p:blipFill>
        <p:spPr bwMode="auto">
          <a:xfrm>
            <a:off x="348007" y="2382414"/>
            <a:ext cx="3650726" cy="39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2454789-6F04-7E61-63BA-3EF666A1626F}"/>
              </a:ext>
            </a:extLst>
          </p:cNvPr>
          <p:cNvSpPr txBox="1">
            <a:spLocks/>
          </p:cNvSpPr>
          <p:nvPr/>
        </p:nvSpPr>
        <p:spPr>
          <a:xfrm>
            <a:off x="5185529" y="1670070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输入</a:t>
            </a:r>
            <a:r>
              <a:rPr lang="en-US" altLang="zh-CN" sz="2800" dirty="0" err="1"/>
              <a:t>self.move</a:t>
            </a:r>
            <a:r>
              <a:rPr lang="zh-CN" altLang="en-US" sz="2800" dirty="0"/>
              <a:t>变量，通过串口发送下一步下棋的位置编号给控制系统。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73E7C6-D8F4-7B41-0C5D-654F38F5635F}"/>
              </a:ext>
            </a:extLst>
          </p:cNvPr>
          <p:cNvSpPr txBox="1">
            <a:spLocks/>
          </p:cNvSpPr>
          <p:nvPr/>
        </p:nvSpPr>
        <p:spPr>
          <a:xfrm>
            <a:off x="5185529" y="2690573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拿棋位置和下棋位置，采用机械臂示校记录各点位置。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2CEF824-5E00-5DA0-E5B3-9793B0E15620}"/>
              </a:ext>
            </a:extLst>
          </p:cNvPr>
          <p:cNvSpPr txBox="1">
            <a:spLocks/>
          </p:cNvSpPr>
          <p:nvPr/>
        </p:nvSpPr>
        <p:spPr>
          <a:xfrm>
            <a:off x="4317476" y="4336330"/>
            <a:ext cx="7526517" cy="204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输出未下棋子的坐标</a:t>
            </a:r>
            <a:r>
              <a:rPr lang="en-US" altLang="zh-CN" sz="2800" dirty="0"/>
              <a:t>center[0], center[1]</a:t>
            </a:r>
            <a:r>
              <a:rPr lang="zh-CN" altLang="en-US" sz="2800" dirty="0"/>
              <a:t>和即将要下的格子</a:t>
            </a:r>
            <a:r>
              <a:rPr lang="en-US" altLang="zh-CN" sz="2800" dirty="0" err="1"/>
              <a:t>squares_center</a:t>
            </a:r>
            <a:r>
              <a:rPr lang="en-US" altLang="zh-CN" sz="2800" dirty="0"/>
              <a:t>[0]</a:t>
            </a:r>
            <a:r>
              <a:rPr lang="zh-CN" altLang="en-US" sz="2800" dirty="0"/>
              <a:t>的坐标，还需要识别机械爪，获取坐标。两者作差得到△</a:t>
            </a:r>
            <a:r>
              <a:rPr lang="en-US" altLang="zh-CN" sz="2800" dirty="0"/>
              <a:t>X</a:t>
            </a:r>
            <a:r>
              <a:rPr lang="zh-CN" altLang="en-US" sz="2800" dirty="0"/>
              <a:t>和△</a:t>
            </a:r>
            <a:r>
              <a:rPr lang="en-US" altLang="zh-CN" sz="2800" dirty="0"/>
              <a:t>Y</a:t>
            </a:r>
            <a:r>
              <a:rPr lang="zh-CN" altLang="en-US" sz="2800" dirty="0"/>
              <a:t>串口输出给控制系统（</a:t>
            </a:r>
            <a:r>
              <a:rPr lang="en-US" altLang="zh-CN" sz="2800" dirty="0"/>
              <a:t>23</a:t>
            </a:r>
            <a:r>
              <a:rPr lang="zh-CN" altLang="en-US" sz="2800" dirty="0"/>
              <a:t>年电赛</a:t>
            </a:r>
            <a:r>
              <a:rPr lang="en-US" altLang="zh-CN" sz="2800" dirty="0"/>
              <a:t>e</a:t>
            </a:r>
            <a:r>
              <a:rPr lang="zh-CN" altLang="en-US" sz="2800" dirty="0"/>
              <a:t>题）</a:t>
            </a:r>
          </a:p>
        </p:txBody>
      </p:sp>
    </p:spTree>
    <p:extLst>
      <p:ext uri="{BB962C8B-B14F-4D97-AF65-F5344CB8AC3E}">
        <p14:creationId xmlns:p14="http://schemas.microsoft.com/office/powerpoint/2010/main" val="187452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F7481-CE78-81E1-2B3A-A8740757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289711"/>
            <a:ext cx="10515600" cy="132556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三轴方案（</a:t>
            </a:r>
            <a:r>
              <a:rPr lang="en-US" altLang="zh-CN" dirty="0"/>
              <a:t>3D</a:t>
            </a:r>
            <a:r>
              <a:rPr lang="zh-CN" altLang="en-US" dirty="0"/>
              <a:t>打印机方案）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080E61-D7F3-E5D8-1FD7-96FBA892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41" y="161527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EE535DC-6244-EF23-A76F-413F3C2A05DD}"/>
              </a:ext>
            </a:extLst>
          </p:cNvPr>
          <p:cNvSpPr txBox="1">
            <a:spLocks/>
          </p:cNvSpPr>
          <p:nvPr/>
        </p:nvSpPr>
        <p:spPr>
          <a:xfrm>
            <a:off x="5185529" y="1670070"/>
            <a:ext cx="6505280" cy="1169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控制方法同机械臂</a:t>
            </a:r>
          </a:p>
        </p:txBody>
      </p:sp>
    </p:spTree>
    <p:extLst>
      <p:ext uri="{BB962C8B-B14F-4D97-AF65-F5344CB8AC3E}">
        <p14:creationId xmlns:p14="http://schemas.microsoft.com/office/powerpoint/2010/main" val="25423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0FE2B-1624-885A-D2DF-16B37099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02" y="116364"/>
            <a:ext cx="4129726" cy="1021385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智能车方案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C0681-9BB7-68A1-4C6E-3CB37A9E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2" y="4053526"/>
            <a:ext cx="3740761" cy="2804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2B6C3-12A5-AF97-8142-185C174EB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5" y="1137749"/>
            <a:ext cx="3614340" cy="270969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5F427B9-40D4-68CF-8FBB-AE7306DADCCB}"/>
              </a:ext>
            </a:extLst>
          </p:cNvPr>
          <p:cNvSpPr txBox="1">
            <a:spLocks/>
          </p:cNvSpPr>
          <p:nvPr/>
        </p:nvSpPr>
        <p:spPr>
          <a:xfrm>
            <a:off x="4919336" y="472867"/>
            <a:ext cx="6505280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控制方案：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车体移动控制</a:t>
            </a:r>
            <a:r>
              <a:rPr lang="en-US" altLang="zh-CN" sz="2800" dirty="0"/>
              <a:t>X</a:t>
            </a:r>
            <a:r>
              <a:rPr lang="zh-CN" altLang="en-US" sz="2800" dirty="0"/>
              <a:t>轴和</a:t>
            </a:r>
            <a:r>
              <a:rPr lang="en-US" altLang="zh-CN" sz="2800" dirty="0"/>
              <a:t>Y</a:t>
            </a:r>
            <a:r>
              <a:rPr lang="zh-CN" altLang="en-US" sz="2800" dirty="0"/>
              <a:t>轴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轴机械臂控制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045D405-1223-4F3F-B343-33A4FFF06179}"/>
              </a:ext>
            </a:extLst>
          </p:cNvPr>
          <p:cNvSpPr txBox="1">
            <a:spLocks/>
          </p:cNvSpPr>
          <p:nvPr/>
        </p:nvSpPr>
        <p:spPr>
          <a:xfrm>
            <a:off x="4919336" y="3429000"/>
            <a:ext cx="6505280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视觉方案：（摄像头随动方案）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车体移动控制</a:t>
            </a:r>
            <a:r>
              <a:rPr lang="en-US" altLang="zh-CN" sz="2800" dirty="0"/>
              <a:t>X</a:t>
            </a:r>
            <a:r>
              <a:rPr lang="zh-CN" altLang="en-US" sz="2800" dirty="0"/>
              <a:t>轴和</a:t>
            </a:r>
            <a:r>
              <a:rPr lang="en-US" altLang="zh-CN" sz="2800" dirty="0"/>
              <a:t>Y</a:t>
            </a:r>
            <a:r>
              <a:rPr lang="zh-CN" altLang="en-US" sz="2800" dirty="0"/>
              <a:t>轴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轴机械臂控制</a:t>
            </a:r>
            <a:r>
              <a:rPr lang="en-US" altLang="zh-CN" sz="2800" dirty="0"/>
              <a:t>Z</a:t>
            </a:r>
            <a:r>
              <a:rPr lang="zh-CN" altLang="en-US" sz="2800" dirty="0"/>
              <a:t>轴</a:t>
            </a:r>
          </a:p>
        </p:txBody>
      </p:sp>
    </p:spTree>
    <p:extLst>
      <p:ext uri="{BB962C8B-B14F-4D97-AF65-F5344CB8AC3E}">
        <p14:creationId xmlns:p14="http://schemas.microsoft.com/office/powerpoint/2010/main" val="139404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15470D-08B6-F966-E37A-F7249C0E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59" y="154720"/>
            <a:ext cx="8202170" cy="38010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9FC6A40-76D4-EC2A-170D-A8FF1FCA15D5}"/>
              </a:ext>
            </a:extLst>
          </p:cNvPr>
          <p:cNvSpPr txBox="1">
            <a:spLocks/>
          </p:cNvSpPr>
          <p:nvPr/>
        </p:nvSpPr>
        <p:spPr>
          <a:xfrm>
            <a:off x="45680" y="4079451"/>
            <a:ext cx="5798939" cy="253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不动方案：需要实时获取两个坐标点进行作差。优点：摄像头固定，图像稳定。</a:t>
            </a:r>
            <a:endParaRPr lang="en-US" altLang="zh-CN" sz="2400" dirty="0"/>
          </a:p>
          <a:p>
            <a:r>
              <a:rPr lang="zh-CN" altLang="en-US" sz="2400" dirty="0"/>
              <a:t>难点</a:t>
            </a:r>
            <a:r>
              <a:rPr lang="en-US" altLang="zh-CN" sz="2400" dirty="0"/>
              <a:t>1</a:t>
            </a:r>
            <a:r>
              <a:rPr lang="zh-CN" altLang="en-US" sz="2400" dirty="0"/>
              <a:t>：实时获取机械爪的位置（机械爪上也需要放容易识别的色块）</a:t>
            </a:r>
            <a:endParaRPr lang="en-US" altLang="zh-CN" sz="2400" dirty="0"/>
          </a:p>
          <a:p>
            <a:r>
              <a:rPr lang="zh-CN" altLang="en-US" sz="2400" dirty="0"/>
              <a:t>难点</a:t>
            </a:r>
            <a:r>
              <a:rPr lang="en-US" altLang="zh-CN" sz="2400" dirty="0"/>
              <a:t>2</a:t>
            </a:r>
            <a:r>
              <a:rPr lang="zh-CN" altLang="en-US" sz="2400" dirty="0"/>
              <a:t>：机械爪在图像中的遮盖会影响图像识别效果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F14B74F-1067-7A72-16B7-2C8DE361DB36}"/>
              </a:ext>
            </a:extLst>
          </p:cNvPr>
          <p:cNvSpPr txBox="1">
            <a:spLocks/>
          </p:cNvSpPr>
          <p:nvPr/>
        </p:nvSpPr>
        <p:spPr>
          <a:xfrm>
            <a:off x="5844619" y="3831999"/>
            <a:ext cx="6347381" cy="2781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随动方案：只需要实时一个坐标点，机械爪的坐标点在图像中是固定的。图像处理简单，当△</a:t>
            </a:r>
            <a:r>
              <a:rPr lang="en-US" altLang="zh-CN" sz="2400" dirty="0"/>
              <a:t>X</a:t>
            </a:r>
            <a:r>
              <a:rPr lang="zh-CN" altLang="en-US" sz="2400" dirty="0"/>
              <a:t>和△</a:t>
            </a:r>
            <a:r>
              <a:rPr lang="en-US" altLang="zh-CN" sz="2400" dirty="0"/>
              <a:t>Y</a:t>
            </a:r>
            <a:r>
              <a:rPr lang="zh-CN" altLang="en-US" sz="2400" dirty="0"/>
              <a:t>差值为</a:t>
            </a:r>
            <a:r>
              <a:rPr lang="en-US" altLang="zh-CN" sz="2400" dirty="0"/>
              <a:t>0</a:t>
            </a:r>
            <a:r>
              <a:rPr lang="zh-CN" altLang="en-US" sz="2400" dirty="0"/>
              <a:t>时，机械爪才会抓取和放置，不会影响整体图像。</a:t>
            </a:r>
            <a:endParaRPr lang="en-US" altLang="zh-CN" sz="2400" dirty="0"/>
          </a:p>
          <a:p>
            <a:r>
              <a:rPr lang="zh-CN" altLang="en-US" sz="2400" dirty="0"/>
              <a:t>难点：摄像头随车移动，图像略不稳定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2BC736F-4A2D-BB85-E5E2-98F9B842911F}"/>
              </a:ext>
            </a:extLst>
          </p:cNvPr>
          <p:cNvSpPr txBox="1">
            <a:spLocks/>
          </p:cNvSpPr>
          <p:nvPr/>
        </p:nvSpPr>
        <p:spPr>
          <a:xfrm>
            <a:off x="7896520" y="5764494"/>
            <a:ext cx="1652833" cy="126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更加简单</a:t>
            </a:r>
          </a:p>
        </p:txBody>
      </p:sp>
    </p:spTree>
    <p:extLst>
      <p:ext uri="{BB962C8B-B14F-4D97-AF65-F5344CB8AC3E}">
        <p14:creationId xmlns:p14="http://schemas.microsoft.com/office/powerpoint/2010/main" val="38791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5D2EB30-F9FC-8CCB-3FA6-EF416D157E83}"/>
              </a:ext>
            </a:extLst>
          </p:cNvPr>
          <p:cNvSpPr txBox="1">
            <a:spLocks/>
          </p:cNvSpPr>
          <p:nvPr/>
        </p:nvSpPr>
        <p:spPr>
          <a:xfrm>
            <a:off x="604159" y="2011199"/>
            <a:ext cx="10983681" cy="2243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dirty="0"/>
              <a:t>在最后我要感谢比赛时和我进行技术交流的一些伙伴，他们给我提供了很多思路。</a:t>
            </a:r>
            <a:endParaRPr lang="en-US" altLang="zh-CN" sz="3600" dirty="0"/>
          </a:p>
          <a:p>
            <a:pPr>
              <a:lnSpc>
                <a:spcPct val="120000"/>
              </a:lnSpc>
            </a:pPr>
            <a:endParaRPr lang="en-US" altLang="zh-CN" sz="3600" dirty="0"/>
          </a:p>
          <a:p>
            <a:pPr>
              <a:lnSpc>
                <a:spcPct val="120000"/>
              </a:lnSpc>
            </a:pPr>
            <a:r>
              <a:rPr lang="zh-CN" altLang="en-US" sz="3600" dirty="0"/>
              <a:t>技术交流：李昊锟、杨杰、宗太艺、常财超、徐威、</a:t>
            </a:r>
            <a:endParaRPr lang="en-US" altLang="zh-CN" sz="3600" dirty="0"/>
          </a:p>
          <a:p>
            <a:pPr>
              <a:lnSpc>
                <a:spcPct val="120000"/>
              </a:lnSpc>
            </a:pPr>
            <a:r>
              <a:rPr lang="zh-CN" altLang="en-US" sz="3600" dirty="0"/>
              <a:t>孙霁阳。宋楠提供的摄像头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A66F1C3-BAAA-0BAE-3C28-2FDC7E79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02" y="116364"/>
            <a:ext cx="4129726" cy="1021385"/>
          </a:xfrm>
        </p:spPr>
        <p:txBody>
          <a:bodyPr/>
          <a:lstStyle/>
          <a:p>
            <a:r>
              <a:rPr lang="zh-CN" altLang="en-US" b="1" dirty="0"/>
              <a:t>结语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8A2351-2A6B-4882-B1FB-82E6C4F4AC45}"/>
              </a:ext>
            </a:extLst>
          </p:cNvPr>
          <p:cNvSpPr/>
          <p:nvPr/>
        </p:nvSpPr>
        <p:spPr>
          <a:xfrm>
            <a:off x="2816008" y="3567755"/>
            <a:ext cx="5130788" cy="537328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49D1D8-B990-F7B8-81D4-6C2DE4033E29}"/>
              </a:ext>
            </a:extLst>
          </p:cNvPr>
          <p:cNvCxnSpPr>
            <a:cxnSpLocks/>
          </p:cNvCxnSpPr>
          <p:nvPr/>
        </p:nvCxnSpPr>
        <p:spPr>
          <a:xfrm>
            <a:off x="7349522" y="4105083"/>
            <a:ext cx="801278" cy="1065228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CFCC8-64AD-F787-2A65-5CDAEB344824}"/>
              </a:ext>
            </a:extLst>
          </p:cNvPr>
          <p:cNvSpPr txBox="1"/>
          <p:nvPr/>
        </p:nvSpPr>
        <p:spPr>
          <a:xfrm>
            <a:off x="6463403" y="5246307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智能车国奖</a:t>
            </a:r>
            <a:r>
              <a:rPr lang="en-US" altLang="zh-CN" dirty="0"/>
              <a:t>+</a:t>
            </a:r>
            <a:r>
              <a:rPr lang="zh-CN" altLang="en-US" dirty="0"/>
              <a:t>电赛省一  真正的大佬</a:t>
            </a:r>
          </a:p>
        </p:txBody>
      </p:sp>
    </p:spTree>
    <p:extLst>
      <p:ext uri="{BB962C8B-B14F-4D97-AF65-F5344CB8AC3E}">
        <p14:creationId xmlns:p14="http://schemas.microsoft.com/office/powerpoint/2010/main" val="22003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84207CD-9EAD-02F7-E4A4-AFA428CA5397}"/>
              </a:ext>
            </a:extLst>
          </p:cNvPr>
          <p:cNvSpPr txBox="1"/>
          <p:nvPr/>
        </p:nvSpPr>
        <p:spPr>
          <a:xfrm>
            <a:off x="340786" y="182973"/>
            <a:ext cx="5918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r>
              <a:rPr lang="en-US" altLang="zh-CN" sz="2800" b="1" dirty="0"/>
              <a:t>cv2.Canny()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cv2.findContours()</a:t>
            </a:r>
            <a:r>
              <a:rPr lang="zh-CN" altLang="en-US" sz="2800" dirty="0"/>
              <a:t>函数进行边缘检测和查找轮廓</a:t>
            </a:r>
            <a:endParaRPr lang="en-US" altLang="zh-CN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D647B2-E04C-AB1C-A497-B287E02DB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" b="-1"/>
          <a:stretch/>
        </p:blipFill>
        <p:spPr>
          <a:xfrm>
            <a:off x="155393" y="1738814"/>
            <a:ext cx="2668693" cy="3160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4BDAFD-BC5C-1CCA-9020-2D52B7F414D5}"/>
              </a:ext>
            </a:extLst>
          </p:cNvPr>
          <p:cNvSpPr txBox="1"/>
          <p:nvPr/>
        </p:nvSpPr>
        <p:spPr>
          <a:xfrm>
            <a:off x="155393" y="1137080"/>
            <a:ext cx="12036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edges </a:t>
            </a:r>
            <a:r>
              <a:rPr lang="en-US" altLang="zh-CN" sz="2800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cv2.</a:t>
            </a:r>
            <a:r>
              <a:rPr lang="en-US" altLang="zh-CN" sz="2800" b="0" dirty="0">
                <a:solidFill>
                  <a:srgbClr val="61AFE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Canny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(gray, 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150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apertureSize</a:t>
            </a:r>
            <a:r>
              <a:rPr lang="en-US" altLang="zh-CN" sz="2800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3</a:t>
            </a:r>
            <a:r>
              <a:rPr lang="en-US" altLang="zh-CN" sz="2800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689A7-5C27-ED49-F71C-5646303F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989" y="3308808"/>
            <a:ext cx="2762618" cy="3305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D0105D-0AF7-6991-D5CE-5FE737C67742}"/>
              </a:ext>
            </a:extLst>
          </p:cNvPr>
          <p:cNvSpPr txBox="1"/>
          <p:nvPr/>
        </p:nvSpPr>
        <p:spPr>
          <a:xfrm>
            <a:off x="9666801" y="2817586"/>
            <a:ext cx="214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150,450</a:t>
            </a:r>
            <a:r>
              <a:rPr lang="zh-CN" altLang="en-US" sz="2400" dirty="0"/>
              <a:t>的效果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DD20A1-F447-85FF-FF6F-3023DF8B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597" y="3308807"/>
            <a:ext cx="2747393" cy="33059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FC7DA4-F12B-A05D-B9E9-2385124B56EE}"/>
              </a:ext>
            </a:extLst>
          </p:cNvPr>
          <p:cNvSpPr txBox="1"/>
          <p:nvPr/>
        </p:nvSpPr>
        <p:spPr>
          <a:xfrm>
            <a:off x="6672319" y="2817585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50,100</a:t>
            </a:r>
            <a:r>
              <a:rPr lang="zh-CN" altLang="en-US" sz="2400" dirty="0"/>
              <a:t>的效果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CCFBAC-2D40-F08E-FB97-1F944221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01" y="3279251"/>
            <a:ext cx="2756898" cy="33059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0AA8C9-5DE7-45F1-F08A-1C19EFBF2A45}"/>
              </a:ext>
            </a:extLst>
          </p:cNvPr>
          <p:cNvSpPr txBox="1"/>
          <p:nvPr/>
        </p:nvSpPr>
        <p:spPr>
          <a:xfrm>
            <a:off x="3626936" y="281758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25,50</a:t>
            </a:r>
            <a:r>
              <a:rPr lang="zh-CN" altLang="en-US" sz="2400" dirty="0"/>
              <a:t>的效果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9C1CBE-6BBF-5454-E511-D65B2C664112}"/>
              </a:ext>
            </a:extLst>
          </p:cNvPr>
          <p:cNvSpPr txBox="1"/>
          <p:nvPr/>
        </p:nvSpPr>
        <p:spPr>
          <a:xfrm>
            <a:off x="9819889" y="2367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调差不多就行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56FFF-3DA7-9669-0FFD-9044B7BF282D}"/>
              </a:ext>
            </a:extLst>
          </p:cNvPr>
          <p:cNvSpPr txBox="1"/>
          <p:nvPr/>
        </p:nvSpPr>
        <p:spPr>
          <a:xfrm>
            <a:off x="3409694" y="207681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边缘检测的低阈值和高阈值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75B2B0-D5A8-E747-28D5-657C9D87D786}"/>
              </a:ext>
            </a:extLst>
          </p:cNvPr>
          <p:cNvSpPr txBox="1"/>
          <p:nvPr/>
        </p:nvSpPr>
        <p:spPr>
          <a:xfrm>
            <a:off x="7873288" y="2098922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Sobel</a:t>
            </a:r>
            <a:r>
              <a:rPr lang="zh-CN" altLang="en-US" sz="2400" dirty="0"/>
              <a:t>算子的孔径大小，默认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96E8F9-C9D0-7470-D95F-2A8BDE6E35B3}"/>
              </a:ext>
            </a:extLst>
          </p:cNvPr>
          <p:cNvSpPr txBox="1"/>
          <p:nvPr/>
        </p:nvSpPr>
        <p:spPr>
          <a:xfrm>
            <a:off x="122548" y="239334"/>
            <a:ext cx="7277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寻找面积最大的轮廓且面积大于一定值，得到</a:t>
            </a:r>
            <a:r>
              <a:rPr lang="zh-CN" altLang="en-US" sz="2800" dirty="0">
                <a:solidFill>
                  <a:srgbClr val="FF0000"/>
                </a:solidFill>
              </a:rPr>
              <a:t>大矩形</a:t>
            </a:r>
            <a:r>
              <a:rPr lang="zh-CN" altLang="en-US" sz="2800" dirty="0"/>
              <a:t>（</a:t>
            </a:r>
            <a:r>
              <a:rPr lang="zh-CN" altLang="en-US" sz="2800" dirty="0">
                <a:solidFill>
                  <a:srgbClr val="FF0000"/>
                </a:solidFill>
              </a:rPr>
              <a:t>无旋转</a:t>
            </a:r>
            <a:r>
              <a:rPr lang="zh-CN" altLang="en-US" sz="2800" dirty="0"/>
              <a:t>）</a:t>
            </a:r>
            <a:r>
              <a:rPr lang="en-US" altLang="zh-CN" sz="2800" dirty="0"/>
              <a:t>790</a:t>
            </a:r>
            <a:r>
              <a:rPr lang="zh-CN" altLang="en-US" sz="2800" dirty="0"/>
              <a:t>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使用</a:t>
            </a:r>
            <a:r>
              <a:rPr lang="zh-CN" altLang="en-US" sz="2800" dirty="0">
                <a:solidFill>
                  <a:srgbClr val="FF0000"/>
                </a:solidFill>
              </a:rPr>
              <a:t>旋转矩形，</a:t>
            </a:r>
            <a:r>
              <a:rPr lang="en-US" altLang="zh-CN" sz="2800" dirty="0"/>
              <a:t>cv2.minAreaRect()</a:t>
            </a:r>
            <a:r>
              <a:rPr lang="zh-CN" altLang="en-US" sz="2800" dirty="0"/>
              <a:t>获取矩形的中心坐标、宽高和旋转角度</a:t>
            </a:r>
            <a:endParaRPr lang="en-US" altLang="zh-CN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7. cv2.boxPoints()</a:t>
            </a:r>
            <a:r>
              <a:rPr lang="zh-CN" altLang="en-US" sz="2800" dirty="0"/>
              <a:t>函数获取</a:t>
            </a:r>
            <a:r>
              <a:rPr lang="en-US" altLang="zh-CN" sz="2800" dirty="0"/>
              <a:t>4</a:t>
            </a:r>
            <a:r>
              <a:rPr lang="zh-CN" altLang="en-US" sz="2800" dirty="0"/>
              <a:t>个顶点，然后计算得到旋转矩形的各种信息并绘制出来，</a:t>
            </a:r>
            <a:r>
              <a:rPr lang="zh-CN" altLang="en-US" sz="2800" dirty="0">
                <a:solidFill>
                  <a:srgbClr val="FF0000"/>
                </a:solidFill>
              </a:rPr>
              <a:t>后面有用！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68C986-A31E-1ABB-79B4-7E542B13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77" y="3626254"/>
            <a:ext cx="4086161" cy="3122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93F9BE-0500-233A-DBB2-D84CA8A9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77" y="239334"/>
            <a:ext cx="4094368" cy="31225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A29A12-55C8-D390-3199-E0E317E9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22" y="3709556"/>
            <a:ext cx="3947329" cy="30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6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42E19-7165-1C86-247C-F6177310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92" y="242577"/>
            <a:ext cx="3083351" cy="90749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小方格排序问题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48FB80B-C10D-7B4B-D2A1-3A8282266B72}"/>
              </a:ext>
            </a:extLst>
          </p:cNvPr>
          <p:cNvSpPr txBox="1">
            <a:spLocks/>
          </p:cNvSpPr>
          <p:nvPr/>
        </p:nvSpPr>
        <p:spPr>
          <a:xfrm>
            <a:off x="5260157" y="377995"/>
            <a:ext cx="3083351" cy="636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解决方法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BB4DDD-BF82-3579-D1EB-E7BCFD5C95FB}"/>
              </a:ext>
            </a:extLst>
          </p:cNvPr>
          <p:cNvSpPr txBox="1">
            <a:spLocks/>
          </p:cNvSpPr>
          <p:nvPr/>
        </p:nvSpPr>
        <p:spPr>
          <a:xfrm>
            <a:off x="5260157" y="1150071"/>
            <a:ext cx="6834434" cy="27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在一开始算</a:t>
            </a:r>
            <a:r>
              <a:rPr lang="zh-CN" altLang="en-US" sz="2400" dirty="0">
                <a:solidFill>
                  <a:srgbClr val="FF0000"/>
                </a:solidFill>
              </a:rPr>
              <a:t>大矩形角点</a:t>
            </a:r>
            <a:r>
              <a:rPr lang="zh-CN" altLang="en-US" sz="2400" dirty="0"/>
              <a:t>就进行</a:t>
            </a:r>
            <a:r>
              <a:rPr lang="zh-CN" altLang="en-US" sz="2400" dirty="0">
                <a:solidFill>
                  <a:srgbClr val="FF0000"/>
                </a:solidFill>
              </a:rPr>
              <a:t>排序</a:t>
            </a:r>
            <a:r>
              <a:rPr lang="zh-CN" altLang="en-US" sz="2400" dirty="0"/>
              <a:t>。（代码</a:t>
            </a:r>
            <a:r>
              <a:rPr lang="en-US" altLang="zh-CN" sz="2400" dirty="0"/>
              <a:t>828</a:t>
            </a:r>
            <a:r>
              <a:rPr lang="zh-CN" altLang="en-US" sz="2400" dirty="0"/>
              <a:t>行）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角度</a:t>
            </a:r>
            <a:r>
              <a:rPr lang="zh-CN" altLang="en-US" sz="2400" dirty="0">
                <a:solidFill>
                  <a:srgbClr val="FF0000"/>
                </a:solidFill>
              </a:rPr>
              <a:t>小于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/>
              <a:t>时，以</a:t>
            </a:r>
            <a:r>
              <a:rPr lang="zh-CN" altLang="en-US" sz="2400" dirty="0">
                <a:solidFill>
                  <a:srgbClr val="FF0000"/>
                </a:solidFill>
              </a:rPr>
              <a:t>排</a:t>
            </a:r>
            <a:r>
              <a:rPr lang="zh-CN" altLang="en-US" sz="2400" dirty="0"/>
              <a:t>为主的顺序排序。角度</a:t>
            </a:r>
            <a:r>
              <a:rPr lang="zh-CN" altLang="en-US" sz="2400" dirty="0">
                <a:solidFill>
                  <a:srgbClr val="FF0000"/>
                </a:solidFill>
              </a:rPr>
              <a:t>大于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/>
              <a:t>时，以</a:t>
            </a:r>
            <a:r>
              <a:rPr lang="zh-CN" altLang="en-US" sz="2400" dirty="0">
                <a:solidFill>
                  <a:srgbClr val="FF0000"/>
                </a:solidFill>
              </a:rPr>
              <a:t>列</a:t>
            </a:r>
            <a:r>
              <a:rPr lang="zh-CN" altLang="en-US" sz="2400" dirty="0"/>
              <a:t>为主的顺序排序（代码</a:t>
            </a:r>
            <a:r>
              <a:rPr lang="en-US" altLang="zh-CN" sz="2400" dirty="0"/>
              <a:t>888</a:t>
            </a:r>
            <a:r>
              <a:rPr lang="zh-CN" altLang="en-US" sz="2400" dirty="0"/>
              <a:t>行）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角度大于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时，错误的方格信息修正（代码</a:t>
            </a:r>
            <a:r>
              <a:rPr lang="en-US" altLang="zh-CN" sz="2400" dirty="0"/>
              <a:t>916</a:t>
            </a:r>
            <a:r>
              <a:rPr lang="zh-CN" altLang="en-US" sz="2400" dirty="0"/>
              <a:t>行）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0FEA26-50A0-C191-BB49-6DF4C4E7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9" y="1213517"/>
            <a:ext cx="4821967" cy="2239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E89999-22A0-4B1E-B3FA-C46BC014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8" y="3513636"/>
            <a:ext cx="4821968" cy="2257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1FBCA3-523B-9265-B870-29AAA318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805" y="3897611"/>
            <a:ext cx="5665138" cy="27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74DF8F-CED2-6EE9-4E9E-6A67C863D029}"/>
              </a:ext>
            </a:extLst>
          </p:cNvPr>
          <p:cNvSpPr txBox="1"/>
          <p:nvPr/>
        </p:nvSpPr>
        <p:spPr>
          <a:xfrm>
            <a:off x="254523" y="369425"/>
            <a:ext cx="7447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8.</a:t>
            </a:r>
            <a:r>
              <a:rPr lang="zh-CN" altLang="en-US" sz="3200" dirty="0"/>
              <a:t>使用</a:t>
            </a:r>
            <a:r>
              <a:rPr lang="zh-CN" altLang="en-US" sz="3200" dirty="0">
                <a:solidFill>
                  <a:srgbClr val="FF0000"/>
                </a:solidFill>
              </a:rPr>
              <a:t>旋转矩阵</a:t>
            </a:r>
            <a:r>
              <a:rPr lang="zh-CN" altLang="en-US" sz="3200" dirty="0"/>
              <a:t>来旋转每个小正方形的中心点和绝对坐标</a:t>
            </a:r>
            <a:endParaRPr lang="en-US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BC4D3A-2BD5-ABFF-A903-D6A2A298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1860"/>
            <a:ext cx="5520965" cy="4166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57A73-E9C7-3DF4-4D7A-311F24AA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" y="2271860"/>
            <a:ext cx="5485090" cy="42167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D9FA78-CE42-DF3F-F09A-181DF1F5CF60}"/>
              </a:ext>
            </a:extLst>
          </p:cNvPr>
          <p:cNvSpPr txBox="1"/>
          <p:nvPr/>
        </p:nvSpPr>
        <p:spPr>
          <a:xfrm>
            <a:off x="1512411" y="1597641"/>
            <a:ext cx="296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未使用</a:t>
            </a:r>
            <a:r>
              <a:rPr lang="zh-CN" altLang="en-US" sz="2800" dirty="0"/>
              <a:t>旋转矩阵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72F4E5-6167-FE94-D5F6-18565785F35B}"/>
              </a:ext>
            </a:extLst>
          </p:cNvPr>
          <p:cNvSpPr txBox="1"/>
          <p:nvPr/>
        </p:nvSpPr>
        <p:spPr>
          <a:xfrm>
            <a:off x="7701699" y="1602152"/>
            <a:ext cx="24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使用</a:t>
            </a:r>
            <a:r>
              <a:rPr lang="zh-CN" altLang="en-US" sz="2800" dirty="0"/>
              <a:t>旋转矩阵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2213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D4C22E-B789-ECBA-BD23-C1AEBC2DC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2" y="3015800"/>
            <a:ext cx="3874741" cy="31202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6F0A82-7154-E5E9-D2C9-2C1552748937}"/>
              </a:ext>
            </a:extLst>
          </p:cNvPr>
          <p:cNvSpPr txBox="1"/>
          <p:nvPr/>
        </p:nvSpPr>
        <p:spPr>
          <a:xfrm>
            <a:off x="254522" y="369425"/>
            <a:ext cx="111142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9.</a:t>
            </a:r>
            <a:r>
              <a:rPr lang="zh-CN" altLang="en-US" sz="3200" dirty="0"/>
              <a:t>使用</a:t>
            </a:r>
            <a:r>
              <a:rPr lang="en-US" altLang="zh-CN" sz="3200" dirty="0"/>
              <a:t>Hough</a:t>
            </a:r>
            <a:r>
              <a:rPr lang="zh-CN" altLang="en-US" sz="3200" dirty="0"/>
              <a:t>圆变换来检测圆形（</a:t>
            </a:r>
            <a:r>
              <a:rPr lang="en-US" altLang="zh-CN" sz="3200" dirty="0"/>
              <a:t>1033</a:t>
            </a:r>
            <a:r>
              <a:rPr lang="zh-CN" altLang="en-US" sz="3200" dirty="0"/>
              <a:t>行）</a:t>
            </a:r>
            <a:endParaRPr lang="en-US" altLang="zh-CN" sz="3200" dirty="0"/>
          </a:p>
          <a:p>
            <a:r>
              <a:rPr lang="en-US" altLang="zh-CN" b="0" dirty="0" err="1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original_circles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 cv2.</a:t>
            </a:r>
            <a:r>
              <a:rPr lang="en-US" altLang="zh-CN" b="0" dirty="0">
                <a:solidFill>
                  <a:srgbClr val="61AFE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HoughCircles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(edges, cv2.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HOUGH_GRADIENT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dp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minDist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param1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param2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minRadius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maxRadius</a:t>
            </a:r>
            <a:r>
              <a:rPr lang="en-US" altLang="zh-CN" b="0" dirty="0">
                <a:solidFill>
                  <a:srgbClr val="56B6C2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50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AA787F-B5E8-45D8-8AD6-1212C424B71C}"/>
              </a:ext>
            </a:extLst>
          </p:cNvPr>
          <p:cNvSpPr txBox="1"/>
          <p:nvPr/>
        </p:nvSpPr>
        <p:spPr>
          <a:xfrm>
            <a:off x="563116" y="1974712"/>
            <a:ext cx="325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调节</a:t>
            </a:r>
            <a:r>
              <a:rPr lang="en-US" altLang="zh-CN" sz="2800" dirty="0"/>
              <a:t>param2</a:t>
            </a:r>
            <a:r>
              <a:rPr lang="zh-CN" altLang="en-US" sz="2800" dirty="0"/>
              <a:t>值，值越小，越容易识别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1461D-A164-0F6F-2A7D-5A89ABBF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1" y="3015800"/>
            <a:ext cx="3874741" cy="3120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70A7DD-31C8-6663-59B8-913D7AFFE1C1}"/>
              </a:ext>
            </a:extLst>
          </p:cNvPr>
          <p:cNvSpPr txBox="1"/>
          <p:nvPr/>
        </p:nvSpPr>
        <p:spPr>
          <a:xfrm>
            <a:off x="5113782" y="1974711"/>
            <a:ext cx="3596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加入限定面积大小的条件，再滤一些圆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0ABBBA-150D-10BD-7190-2BA1828B7F25}"/>
              </a:ext>
            </a:extLst>
          </p:cNvPr>
          <p:cNvSpPr txBox="1"/>
          <p:nvPr/>
        </p:nvSpPr>
        <p:spPr>
          <a:xfrm>
            <a:off x="8898902" y="3558415"/>
            <a:ext cx="3132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别忘了对</a:t>
            </a:r>
            <a:r>
              <a:rPr lang="en-US" altLang="zh-CN" sz="2800" dirty="0"/>
              <a:t>X</a:t>
            </a:r>
            <a:r>
              <a:rPr lang="zh-CN" altLang="en-US" sz="2800" dirty="0"/>
              <a:t>坐标添加偏移量，不然圆会画歪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9476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457E5B-B396-1516-208F-CDDDEDD7AC7C}"/>
              </a:ext>
            </a:extLst>
          </p:cNvPr>
          <p:cNvSpPr txBox="1"/>
          <p:nvPr/>
        </p:nvSpPr>
        <p:spPr>
          <a:xfrm>
            <a:off x="254522" y="338910"/>
            <a:ext cx="11093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10.</a:t>
            </a:r>
            <a:r>
              <a:rPr lang="zh-CN" altLang="en-US" sz="3200" dirty="0"/>
              <a:t>根据获得的圆形，进行颜色判定，决定黑白棋子（</a:t>
            </a:r>
            <a:r>
              <a:rPr lang="en-US" altLang="zh-CN" sz="3200" dirty="0"/>
              <a:t>1089</a:t>
            </a:r>
            <a:r>
              <a:rPr lang="zh-CN" altLang="en-US" sz="3200" dirty="0"/>
              <a:t>行）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921AD1-94BA-02B6-B35D-63F2B6AB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7" y="2639308"/>
            <a:ext cx="4988001" cy="39310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6CD874-329F-D567-8627-A2828C7FB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1" y="2639308"/>
            <a:ext cx="4975210" cy="40063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24A91E-E095-161F-0AA4-C3A11F82CAA6}"/>
              </a:ext>
            </a:extLst>
          </p:cNvPr>
          <p:cNvSpPr txBox="1"/>
          <p:nvPr/>
        </p:nvSpPr>
        <p:spPr>
          <a:xfrm>
            <a:off x="6372520" y="1442811"/>
            <a:ext cx="581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设定一个中间黑白阈值（</a:t>
            </a:r>
            <a:r>
              <a:rPr lang="en-US" altLang="zh-CN" sz="2400" dirty="0"/>
              <a:t>127,127,127</a:t>
            </a:r>
            <a:r>
              <a:rPr lang="zh-CN" altLang="en-US" sz="2400" dirty="0"/>
              <a:t>），生成黑色和白色掩膜，直接检查圆心的像素点为黑或白，绘制出来。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49BEA7-06B8-8E3E-3B83-0B9B5F495071}"/>
              </a:ext>
            </a:extLst>
          </p:cNvPr>
          <p:cNvSpPr txBox="1"/>
          <p:nvPr/>
        </p:nvSpPr>
        <p:spPr>
          <a:xfrm>
            <a:off x="169681" y="1442811"/>
            <a:ext cx="6003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滤除靠近矩阵内的杂圆，通过</a:t>
            </a:r>
            <a:r>
              <a:rPr lang="en-US" altLang="zh-CN" sz="2400" dirty="0"/>
              <a:t>cv2.pointPolygonTest</a:t>
            </a:r>
            <a:r>
              <a:rPr lang="zh-CN" altLang="en-US" sz="2400" dirty="0"/>
              <a:t>函数判断圆是否在大矩阵外面。（</a:t>
            </a:r>
            <a:r>
              <a:rPr lang="en-US" altLang="zh-CN" sz="2400" dirty="0"/>
              <a:t>1122</a:t>
            </a:r>
            <a:r>
              <a:rPr lang="zh-CN" altLang="en-US" sz="2400" dirty="0"/>
              <a:t>行）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4253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4298-E78D-A04A-50B7-98D3FD305B77}"/>
              </a:ext>
            </a:extLst>
          </p:cNvPr>
          <p:cNvSpPr txBox="1"/>
          <p:nvPr/>
        </p:nvSpPr>
        <p:spPr>
          <a:xfrm>
            <a:off x="254523" y="369425"/>
            <a:ext cx="6881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11.</a:t>
            </a:r>
            <a:r>
              <a:rPr lang="zh-CN" altLang="en-US" sz="3200" dirty="0"/>
              <a:t>矩阵外的黑白棋子识别效果很好，但是矩阵内圆识别非常的乱</a:t>
            </a: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CDABDE-FE65-EFD0-0FF7-4B7BD663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" y="3429000"/>
            <a:ext cx="4366158" cy="3353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CD4A1-6FE7-4D78-DE85-C5D81AF0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29" y="246417"/>
            <a:ext cx="4013348" cy="3098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5EDB13-0D97-31B1-65E1-247105AB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424" y="3429001"/>
            <a:ext cx="4399692" cy="33534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8B8F44-9F29-0C19-8F14-E555C092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116" y="3555277"/>
            <a:ext cx="3048001" cy="30563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8E9475-AEF7-4056-3FD6-342159A39D02}"/>
              </a:ext>
            </a:extLst>
          </p:cNvPr>
          <p:cNvSpPr txBox="1"/>
          <p:nvPr/>
        </p:nvSpPr>
        <p:spPr>
          <a:xfrm>
            <a:off x="476953" y="1708410"/>
            <a:ext cx="52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同一个矩形可能同时判别到</a:t>
            </a:r>
            <a:r>
              <a:rPr lang="zh-CN" altLang="en-US" sz="2400" dirty="0">
                <a:solidFill>
                  <a:srgbClr val="FF0000"/>
                </a:solidFill>
              </a:rPr>
              <a:t>多个圆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3B7C2B-4295-5AA8-76CE-97F871EDF01F}"/>
              </a:ext>
            </a:extLst>
          </p:cNvPr>
          <p:cNvSpPr txBox="1"/>
          <p:nvPr/>
        </p:nvSpPr>
        <p:spPr>
          <a:xfrm>
            <a:off x="476953" y="2120196"/>
            <a:ext cx="52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多个圆有时候</a:t>
            </a:r>
            <a:r>
              <a:rPr lang="zh-CN" altLang="en-US" sz="2400" dirty="0">
                <a:solidFill>
                  <a:srgbClr val="FF0000"/>
                </a:solidFill>
              </a:rPr>
              <a:t>颜色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不同</a:t>
            </a:r>
            <a:r>
              <a:rPr lang="zh-CN" altLang="en-US" sz="2400" dirty="0"/>
              <a:t>的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CFC00-6CB8-6904-9E7B-0733780BBD65}"/>
              </a:ext>
            </a:extLst>
          </p:cNvPr>
          <p:cNvSpPr txBox="1"/>
          <p:nvPr/>
        </p:nvSpPr>
        <p:spPr>
          <a:xfrm>
            <a:off x="476952" y="2587634"/>
            <a:ext cx="710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大矩形内的圆</a:t>
            </a:r>
            <a:r>
              <a:rPr lang="zh-CN" altLang="en-US" sz="2400" dirty="0">
                <a:solidFill>
                  <a:srgbClr val="FF0000"/>
                </a:solidFill>
              </a:rPr>
              <a:t>识别效果</a:t>
            </a:r>
            <a:r>
              <a:rPr lang="zh-CN" altLang="en-US" sz="2400" dirty="0"/>
              <a:t>非常</a:t>
            </a:r>
            <a:r>
              <a:rPr lang="zh-CN" altLang="en-US" sz="2400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，处理</a:t>
            </a:r>
            <a:r>
              <a:rPr lang="zh-CN" altLang="en-US" sz="2400" dirty="0">
                <a:solidFill>
                  <a:srgbClr val="FF0000"/>
                </a:solidFill>
              </a:rPr>
              <a:t>很多帧</a:t>
            </a:r>
            <a:r>
              <a:rPr lang="zh-CN" altLang="en-US" sz="2400" dirty="0"/>
              <a:t>，往往</a:t>
            </a:r>
            <a:r>
              <a:rPr lang="zh-CN" altLang="en-US" sz="2400" dirty="0">
                <a:solidFill>
                  <a:srgbClr val="FF0000"/>
                </a:solidFill>
              </a:rPr>
              <a:t>只有一帧</a:t>
            </a:r>
            <a:r>
              <a:rPr lang="zh-CN" altLang="en-US" sz="2400" dirty="0"/>
              <a:t>识别到（通过打印九宫格状态观察）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1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34298-E78D-A04A-50B7-98D3FD305B77}"/>
              </a:ext>
            </a:extLst>
          </p:cNvPr>
          <p:cNvSpPr txBox="1"/>
          <p:nvPr/>
        </p:nvSpPr>
        <p:spPr>
          <a:xfrm>
            <a:off x="254522" y="283331"/>
            <a:ext cx="919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当时使用的解决方案（视觉不行，算法来凑）</a:t>
            </a:r>
            <a:endParaRPr lang="en-US" altLang="zh-CN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8E9475-AEF7-4056-3FD6-342159A39D02}"/>
              </a:ext>
            </a:extLst>
          </p:cNvPr>
          <p:cNvSpPr txBox="1"/>
          <p:nvPr/>
        </p:nvSpPr>
        <p:spPr>
          <a:xfrm>
            <a:off x="254522" y="1037842"/>
            <a:ext cx="1086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调节圆形识别的参数（要么干脆识别不出来，要么识别依旧很乱）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3B7C2B-4295-5AA8-76CE-97F871EDF01F}"/>
              </a:ext>
            </a:extLst>
          </p:cNvPr>
          <p:cNvSpPr txBox="1"/>
          <p:nvPr/>
        </p:nvSpPr>
        <p:spPr>
          <a:xfrm>
            <a:off x="254523" y="1930573"/>
            <a:ext cx="1167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学习</a:t>
            </a:r>
            <a:r>
              <a:rPr lang="en-US" altLang="zh-CN" sz="2400" dirty="0"/>
              <a:t>YOLOv8</a:t>
            </a:r>
            <a:r>
              <a:rPr lang="zh-CN" altLang="en-US" sz="2400" dirty="0"/>
              <a:t>的去重思想，对同一个小方格内的多个圆进行去重处理，只保留一个有效圆。（最后拿到的圆形千奇百怪，因为一开始的多个初始圆实在过于</a:t>
            </a:r>
            <a:r>
              <a:rPr lang="zh-CN" altLang="en-US" sz="2400" dirty="0">
                <a:solidFill>
                  <a:srgbClr val="FF0000"/>
                </a:solidFill>
              </a:rPr>
              <a:t>紊乱</a:t>
            </a:r>
            <a:r>
              <a:rPr lang="zh-CN" altLang="en-US" sz="2400" dirty="0"/>
              <a:t>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FCFC00-6CB8-6904-9E7B-0733780BBD65}"/>
              </a:ext>
            </a:extLst>
          </p:cNvPr>
          <p:cNvSpPr txBox="1"/>
          <p:nvPr/>
        </p:nvSpPr>
        <p:spPr>
          <a:xfrm>
            <a:off x="254522" y="3101042"/>
            <a:ext cx="11755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对于黑白圆有时识别错误的情况，采用概率学统计的方法，对每个小方格独立统计，多次检测后，取概率较高的颜色作为结果。（检测不到圆的情况远远大于检测到圆的情况，而且不确定性太大，偶尔还是会出现检测黑白错误的情况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C8E8D4-4865-B533-6262-9C98131624B9}"/>
              </a:ext>
            </a:extLst>
          </p:cNvPr>
          <p:cNvSpPr txBox="1"/>
          <p:nvPr/>
        </p:nvSpPr>
        <p:spPr>
          <a:xfrm>
            <a:off x="254522" y="4640843"/>
            <a:ext cx="11755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使用简单的</a:t>
            </a:r>
            <a:r>
              <a:rPr lang="en-US" altLang="zh-CN" sz="2400" dirty="0"/>
              <a:t>0</a:t>
            </a:r>
            <a:r>
              <a:rPr lang="zh-CN" altLang="en-US" sz="2400" dirty="0"/>
              <a:t>（无），</a:t>
            </a:r>
            <a:r>
              <a:rPr lang="en-US" altLang="zh-CN" sz="2400" dirty="0"/>
              <a:t>1</a:t>
            </a:r>
            <a:r>
              <a:rPr lang="zh-CN" altLang="en-US" sz="2400" dirty="0"/>
              <a:t>（黑），</a:t>
            </a:r>
            <a:r>
              <a:rPr lang="en-US" altLang="zh-CN" sz="2400" dirty="0"/>
              <a:t>2</a:t>
            </a:r>
            <a:r>
              <a:rPr lang="zh-CN" altLang="en-US" sz="2400" dirty="0"/>
              <a:t>（白）变换方法，连续</a:t>
            </a:r>
            <a:r>
              <a:rPr lang="en-US" altLang="zh-CN" sz="2400" dirty="0"/>
              <a:t>10</a:t>
            </a:r>
            <a:r>
              <a:rPr lang="zh-CN" altLang="en-US" sz="2400" dirty="0"/>
              <a:t>次检测到格子无棋子，那么格子的状态变为</a:t>
            </a:r>
            <a:r>
              <a:rPr lang="en-US" altLang="zh-CN" sz="2400" dirty="0"/>
              <a:t>0</a:t>
            </a:r>
            <a:r>
              <a:rPr lang="zh-CN" altLang="en-US" sz="2400" dirty="0"/>
              <a:t>，检测到</a:t>
            </a:r>
            <a:r>
              <a:rPr lang="en-US" altLang="zh-CN" sz="2400" dirty="0"/>
              <a:t>1/2</a:t>
            </a:r>
            <a:r>
              <a:rPr lang="zh-CN" altLang="en-US" sz="2400" dirty="0"/>
              <a:t>次黑或白棋子，那么格子状态立刻变成黑</a:t>
            </a:r>
            <a:r>
              <a:rPr lang="en-US" altLang="zh-CN" sz="2400" dirty="0"/>
              <a:t>/</a:t>
            </a:r>
            <a:r>
              <a:rPr lang="zh-CN" altLang="en-US" sz="2400" dirty="0"/>
              <a:t>白。也就是</a:t>
            </a:r>
            <a:r>
              <a:rPr lang="zh-CN" altLang="en-US" sz="2400" dirty="0">
                <a:solidFill>
                  <a:srgbClr val="FF0000"/>
                </a:solidFill>
              </a:rPr>
              <a:t>保证有棋状态维持相对滞后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即便中间几次有没检测到圆形</a:t>
            </a:r>
            <a:r>
              <a:rPr lang="zh-CN" altLang="en-US" sz="2400" dirty="0"/>
              <a:t>也没关系。（初始数据不确定性太大，中间检测不到的次数远超想象，无法把握）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24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1410</Words>
  <Application>Microsoft Office PowerPoint</Application>
  <PresentationFormat>宽屏</PresentationFormat>
  <Paragraphs>87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小方格排序问题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通过当前的jiugongge数组（棋盘状态）判定下一步，把初始设置变量告诉AI，用AI来写， AI使用的minimax方法。</vt:lpstr>
      <vt:lpstr>与控制系统对接部分</vt:lpstr>
      <vt:lpstr>2.三轴方案（3D打印机方案）</vt:lpstr>
      <vt:lpstr>3.智能车方案</vt:lpstr>
      <vt:lpstr>PowerPoint 演示文稿</vt:lpstr>
      <vt:lpstr>结语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胤翔 余</dc:creator>
  <cp:lastModifiedBy>胤翔 余</cp:lastModifiedBy>
  <cp:revision>28</cp:revision>
  <dcterms:created xsi:type="dcterms:W3CDTF">2024-08-07T17:04:51Z</dcterms:created>
  <dcterms:modified xsi:type="dcterms:W3CDTF">2024-08-09T20:33:51Z</dcterms:modified>
</cp:coreProperties>
</file>